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2" r:id="rId3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124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BB9D8-1276-441E-A5DB-4611A270800B}" type="datetimeFigureOut">
              <a:rPr kumimoji="1" lang="ja-JP" altLang="en-US" smtClean="0"/>
              <a:pPr/>
              <a:t>2018/3/28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A0074-D28A-41D7-ADFA-733E767549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1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3BCF4-6388-4803-8F73-B50567EE200E}" type="datetimeFigureOut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FCE5F-566A-4C55-B6CA-3BAC584782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651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292E-5CCA-42D0-B968-F930010FE5CA}" type="datetime1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D85C-D5AB-4794-9E1D-24746D12EE2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28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532B-4101-4881-9851-7F15CDDD84BF}" type="datetime1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D85C-D5AB-4794-9E1D-24746D12EE2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71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3727-ABE5-4D08-97CD-A94EE3897BF5}" type="datetime1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D85C-D5AB-4794-9E1D-24746D12EE2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80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D14D-7C0C-4D11-BF6D-577F11138094}" type="datetime1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D85C-D5AB-4794-9E1D-24746D12EE2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815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EDF8-3F42-44DA-BA37-7C7EF8BF8BF7}" type="datetime1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D85C-D5AB-4794-9E1D-24746D12EE2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780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BCF7-6148-453E-A1A9-591A61771030}" type="datetime1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D85C-D5AB-4794-9E1D-24746D12EE2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9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CB74-8AC7-4E81-A057-4DD6CD79EEC5}" type="datetime1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D85C-D5AB-4794-9E1D-24746D12EE2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9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AAB2-6931-4A57-AA07-C6DFDCF08A13}" type="datetime1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D85C-D5AB-4794-9E1D-24746D12EE2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3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9D30-F2CD-4249-84EA-1C85C8603100}" type="datetime1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D85C-D5AB-4794-9E1D-24746D12EE2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56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2D4-403B-4847-9A21-E59E69E4281B}" type="datetime1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D85C-D5AB-4794-9E1D-24746D12EE2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33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4AE9-836C-4E91-96A1-F83BAE079BB3}" type="datetime1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D85C-D5AB-4794-9E1D-24746D12EE2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6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95A98-584B-41B6-92D1-EA842636EFCB}" type="datetime1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AD85C-D5AB-4794-9E1D-24746D12EE2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009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709" y="381945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/>
              <a:t>活動内容を表す、いわゆる「お題」</a:t>
            </a:r>
            <a:endParaRPr kumimoji="1" lang="en-US" altLang="ja-JP" sz="3600" dirty="0" smtClean="0"/>
          </a:p>
        </p:txBody>
      </p:sp>
      <p:sp>
        <p:nvSpPr>
          <p:cNvPr id="2" name="角丸四角形 1"/>
          <p:cNvSpPr/>
          <p:nvPr/>
        </p:nvSpPr>
        <p:spPr>
          <a:xfrm>
            <a:off x="2743012" y="1321024"/>
            <a:ext cx="2741007" cy="16196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52531" y="1422949"/>
            <a:ext cx="2640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600" dirty="0" smtClean="0"/>
              <a:t> たとえば・・・</a:t>
            </a:r>
            <a:endParaRPr kumimoji="1" lang="en-US" altLang="ja-JP" sz="2600" dirty="0" smtClean="0"/>
          </a:p>
          <a:p>
            <a:pPr algn="ctr"/>
            <a:endParaRPr kumimoji="1" lang="en-US" altLang="ja-JP" sz="400" dirty="0" smtClean="0">
              <a:solidFill>
                <a:srgbClr val="FF0000"/>
              </a:solidFill>
            </a:endParaRPr>
          </a:p>
          <a:p>
            <a:r>
              <a:rPr lang="ja-JP" altLang="en-US" sz="1400" dirty="0" smtClean="0"/>
              <a:t>「お題」ご提供者様が期待されていらっしゃる活動内容</a:t>
            </a:r>
            <a:endParaRPr lang="en-US" altLang="ja-JP" sz="1400" dirty="0" smtClean="0"/>
          </a:p>
          <a:p>
            <a:r>
              <a:rPr lang="ja-JP" altLang="en-US" sz="1400" i="1" dirty="0" smtClean="0"/>
              <a:t>　　　　　　　　　　　　　　　　　</a:t>
            </a:r>
            <a:r>
              <a:rPr kumimoji="1" lang="ja-JP" altLang="en-US" sz="1400" dirty="0" smtClean="0"/>
              <a:t>など</a:t>
            </a:r>
            <a:endParaRPr kumimoji="1" lang="ja-JP" altLang="en-US" sz="1400" dirty="0"/>
          </a:p>
        </p:txBody>
      </p:sp>
      <p:sp>
        <p:nvSpPr>
          <p:cNvPr id="5" name="角丸四角形 4"/>
          <p:cNvSpPr/>
          <p:nvPr/>
        </p:nvSpPr>
        <p:spPr>
          <a:xfrm>
            <a:off x="2750751" y="4186004"/>
            <a:ext cx="2741892" cy="9602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53625" y="4258652"/>
            <a:ext cx="2730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400" dirty="0" smtClean="0"/>
          </a:p>
          <a:p>
            <a:pPr algn="ctr"/>
            <a:r>
              <a:rPr kumimoji="1" lang="ja-JP" altLang="en-US" sz="1400" dirty="0" smtClean="0"/>
              <a:t>主たる活動場所</a:t>
            </a:r>
          </a:p>
          <a:p>
            <a:pPr algn="ctr"/>
            <a:endParaRPr kumimoji="1" lang="en-US" altLang="ja-JP" sz="1400" dirty="0" smtClean="0"/>
          </a:p>
        </p:txBody>
      </p:sp>
      <p:sp>
        <p:nvSpPr>
          <p:cNvPr id="7" name="下矢印 6"/>
          <p:cNvSpPr/>
          <p:nvPr/>
        </p:nvSpPr>
        <p:spPr>
          <a:xfrm>
            <a:off x="2947192" y="3025916"/>
            <a:ext cx="2330187" cy="1069005"/>
          </a:xfrm>
          <a:prstGeom prst="downArrow">
            <a:avLst>
              <a:gd name="adj1" fmla="val 50000"/>
              <a:gd name="adj2" fmla="val 385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50985" y="3129531"/>
            <a:ext cx="13250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プロジェクト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/>
              <a:t>実習</a:t>
            </a:r>
            <a:r>
              <a:rPr kumimoji="1" lang="en-US" altLang="ja-JP" sz="1600" dirty="0" smtClean="0"/>
              <a:t>A/</a:t>
            </a:r>
            <a:r>
              <a:rPr lang="en-US" altLang="ja-JP" sz="1600" dirty="0" smtClean="0"/>
              <a:t>B/</a:t>
            </a:r>
            <a:r>
              <a:rPr kumimoji="1" lang="en-US" altLang="ja-JP" sz="1600" dirty="0" smtClean="0"/>
              <a:t>C/D</a:t>
            </a:r>
          </a:p>
          <a:p>
            <a:pPr algn="ctr"/>
            <a:endParaRPr kumimoji="1"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78799" y="1410412"/>
            <a:ext cx="246221" cy="18883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kumimoji="1" lang="en-US" altLang="ja-JP" sz="200" dirty="0" smtClean="0">
              <a:latin typeface="+mj-ea"/>
              <a:ea typeface="+mj-ea"/>
            </a:endParaRPr>
          </a:p>
          <a:p>
            <a:endParaRPr kumimoji="1" lang="en-US" altLang="ja-JP" sz="200" dirty="0" smtClean="0">
              <a:latin typeface="+mj-ea"/>
              <a:ea typeface="+mj-ea"/>
            </a:endParaRPr>
          </a:p>
        </p:txBody>
      </p:sp>
      <p:sp>
        <p:nvSpPr>
          <p:cNvPr id="14" name="右矢印 13"/>
          <p:cNvSpPr/>
          <p:nvPr/>
        </p:nvSpPr>
        <p:spPr>
          <a:xfrm rot="18617375">
            <a:off x="1897302" y="3160109"/>
            <a:ext cx="1063160" cy="369604"/>
          </a:xfrm>
          <a:prstGeom prst="rightArrow">
            <a:avLst>
              <a:gd name="adj1" fmla="val 50000"/>
              <a:gd name="adj2" fmla="val 504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459600" y="5709681"/>
            <a:ext cx="2294025" cy="8468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59454" y="5882598"/>
            <a:ext cx="2094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学生のプロジェクト活動</a:t>
            </a:r>
            <a:r>
              <a:rPr lang="ja-JP" altLang="en-US" sz="1400" dirty="0" smtClean="0"/>
              <a:t>から</a:t>
            </a:r>
            <a:r>
              <a:rPr kumimoji="1" lang="ja-JP" altLang="en-US" sz="1400" dirty="0" smtClean="0"/>
              <a:t>期待される内容</a:t>
            </a:r>
            <a:endParaRPr kumimoji="1" lang="ja-JP" altLang="en-US" sz="1400" dirty="0"/>
          </a:p>
        </p:txBody>
      </p:sp>
      <p:sp>
        <p:nvSpPr>
          <p:cNvPr id="22" name="右矢印 21"/>
          <p:cNvSpPr/>
          <p:nvPr/>
        </p:nvSpPr>
        <p:spPr>
          <a:xfrm rot="8225108">
            <a:off x="2176654" y="5125397"/>
            <a:ext cx="624060" cy="51812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3068697" y="5720781"/>
            <a:ext cx="2423946" cy="8468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347865" y="587149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学生が目標とすべき「学び」の内容</a:t>
            </a:r>
            <a:endParaRPr kumimoji="1" lang="ja-JP" altLang="en-US" sz="1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77890" y="1422949"/>
            <a:ext cx="14777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kumimoji="1" lang="ja-JP" altLang="en-US" sz="1400" smtClean="0"/>
              <a:t>１：「</a:t>
            </a:r>
            <a:r>
              <a:rPr kumimoji="1" lang="ja-JP" altLang="en-US" sz="1400" dirty="0" smtClean="0"/>
              <a:t>お題」をご提供</a:t>
            </a:r>
            <a:r>
              <a:rPr kumimoji="1" lang="ja-JP" altLang="en-US" sz="1400" dirty="0" err="1" smtClean="0"/>
              <a:t>くださ</a:t>
            </a:r>
            <a:r>
              <a:rPr kumimoji="1" lang="ja-JP" altLang="en-US" sz="1400" dirty="0" smtClean="0"/>
              <a:t>いる機関・団体名</a:t>
            </a:r>
          </a:p>
          <a:p>
            <a:pPr marL="177800" indent="-177800"/>
            <a:endParaRPr lang="en-US" altLang="ja-JP" sz="1400" smtClean="0"/>
          </a:p>
          <a:p>
            <a:pPr marL="177800" indent="-177800"/>
            <a:r>
              <a:rPr lang="ja-JP" altLang="en-US" sz="1400" smtClean="0"/>
              <a:t>２</a:t>
            </a:r>
            <a:r>
              <a:rPr lang="ja-JP" altLang="en-US" sz="1400"/>
              <a:t>：</a:t>
            </a:r>
            <a:r>
              <a:rPr kumimoji="1" lang="ja-JP" altLang="en-US" sz="1400" smtClean="0"/>
              <a:t>活動</a:t>
            </a:r>
            <a:r>
              <a:rPr kumimoji="1" lang="ja-JP" altLang="en-US" sz="1400" dirty="0" smtClean="0"/>
              <a:t>の過程で</a:t>
            </a:r>
            <a:r>
              <a:rPr kumimoji="1" lang="ja-JP" altLang="en-US" sz="1400" smtClean="0"/>
              <a:t>ご協力ご支援いただける</a:t>
            </a:r>
            <a:r>
              <a:rPr kumimoji="1" lang="ja-JP" altLang="en-US" sz="1400" dirty="0" smtClean="0"/>
              <a:t>ことが期待できる機関・団体名</a:t>
            </a:r>
            <a:endParaRPr kumimoji="1" lang="ja-JP" altLang="en-US" sz="1400" dirty="0"/>
          </a:p>
        </p:txBody>
      </p:sp>
      <p:sp>
        <p:nvSpPr>
          <p:cNvPr id="29" name="右矢印 28"/>
          <p:cNvSpPr/>
          <p:nvPr/>
        </p:nvSpPr>
        <p:spPr>
          <a:xfrm rot="5400000">
            <a:off x="4464614" y="5198094"/>
            <a:ext cx="444460" cy="51812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右矢印 30"/>
          <p:cNvSpPr/>
          <p:nvPr/>
        </p:nvSpPr>
        <p:spPr>
          <a:xfrm>
            <a:off x="2069747" y="2060848"/>
            <a:ext cx="520962" cy="44869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04755" y="4186004"/>
            <a:ext cx="1450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関連特記事項</a:t>
            </a:r>
            <a:endParaRPr kumimoji="1" lang="en-US" altLang="ja-JP" sz="1400" dirty="0" smtClean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008587" y="5364486"/>
            <a:ext cx="884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自らへ</a:t>
            </a:r>
            <a:endParaRPr kumimoji="1" lang="ja-JP" altLang="en-US" b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46747" y="5340349"/>
            <a:ext cx="1029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/>
              <a:t>地域へ</a:t>
            </a:r>
            <a:endParaRPr kumimoji="1" lang="ja-JP" altLang="en-US" b="1" dirty="0"/>
          </a:p>
        </p:txBody>
      </p:sp>
      <p:sp>
        <p:nvSpPr>
          <p:cNvPr id="38" name="角丸四角形 37"/>
          <p:cNvSpPr/>
          <p:nvPr/>
        </p:nvSpPr>
        <p:spPr>
          <a:xfrm>
            <a:off x="459600" y="1196752"/>
            <a:ext cx="1496061" cy="24455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459601" y="3780231"/>
            <a:ext cx="1614486" cy="12312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300192" y="354825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smtClean="0"/>
              <a:t>写真・図表等</a:t>
            </a:r>
            <a:endParaRPr kumimoji="1" lang="ja-JP" altLang="en-US" sz="2400" dirty="0" smtClean="0"/>
          </a:p>
        </p:txBody>
      </p:sp>
      <p:sp>
        <p:nvSpPr>
          <p:cNvPr id="9" name="正方形/長方形 8"/>
          <p:cNvSpPr/>
          <p:nvPr/>
        </p:nvSpPr>
        <p:spPr>
          <a:xfrm>
            <a:off x="6012160" y="1410412"/>
            <a:ext cx="2808312" cy="4995406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D85C-D5AB-4794-9E1D-24746D12EE20}" type="slidenum">
              <a:rPr kumimoji="1" lang="ja-JP" altLang="en-US" sz="2400" smtClean="0">
                <a:solidFill>
                  <a:schemeClr val="tx1"/>
                </a:solidFill>
              </a:rPr>
              <a:pPr/>
              <a:t>1</a:t>
            </a:fld>
            <a:endParaRPr kumimoji="1" lang="ja-JP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28295" y="24048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smtClean="0">
                <a:solidFill>
                  <a:srgbClr val="FF0000"/>
                </a:solidFill>
              </a:rPr>
              <a:t>例：</a:t>
            </a:r>
            <a:r>
              <a:rPr lang="ja-JP" altLang="en-US" sz="3200" smtClean="0">
                <a:solidFill>
                  <a:prstClr val="black"/>
                </a:solidFill>
              </a:rPr>
              <a:t>自分</a:t>
            </a:r>
            <a:r>
              <a:rPr lang="ja-JP" altLang="en-US" sz="3200" dirty="0">
                <a:solidFill>
                  <a:prstClr val="black"/>
                </a:solidFill>
              </a:rPr>
              <a:t>たち</a:t>
            </a:r>
            <a:r>
              <a:rPr lang="ja-JP" altLang="en-US" sz="3200" dirty="0" smtClean="0">
                <a:solidFill>
                  <a:prstClr val="black"/>
                </a:solidFill>
              </a:rPr>
              <a:t>のチカラで、水戸の公共交通を変える</a:t>
            </a:r>
            <a:endParaRPr lang="en-US" altLang="ja-JP" sz="3200" dirty="0" smtClean="0">
              <a:solidFill>
                <a:prstClr val="black"/>
              </a:solidFill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2743012" y="1196752"/>
            <a:ext cx="2741007" cy="17438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01641" y="1268480"/>
            <a:ext cx="26401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prstClr val="black"/>
                </a:solidFill>
              </a:rPr>
              <a:t>「あそこに行くのに、どうやって行こうか」　</a:t>
            </a:r>
            <a:r>
              <a:rPr lang="en-US" altLang="ja-JP" sz="1400" dirty="0" smtClean="0">
                <a:solidFill>
                  <a:prstClr val="black"/>
                </a:solidFill>
              </a:rPr>
              <a:t>―</a:t>
            </a:r>
            <a:r>
              <a:rPr lang="ja-JP" altLang="en-US" sz="1400" dirty="0" smtClean="0">
                <a:solidFill>
                  <a:prstClr val="black"/>
                </a:solidFill>
              </a:rPr>
              <a:t>交通の問題は私たちにとってとても身近な問題です。</a:t>
            </a:r>
            <a:endParaRPr lang="en-US" altLang="ja-JP" sz="1400" dirty="0" smtClean="0">
              <a:solidFill>
                <a:prstClr val="black"/>
              </a:solidFill>
            </a:endParaRPr>
          </a:p>
          <a:p>
            <a:r>
              <a:rPr lang="ja-JP" altLang="en-US" sz="1400" dirty="0" smtClean="0">
                <a:solidFill>
                  <a:prstClr val="black"/>
                </a:solidFill>
              </a:rPr>
              <a:t>バスがもっとわかりやすく、便利なものになったら、自分たちの学生生活がもっと豊かになるはず。</a:t>
            </a:r>
            <a:endParaRPr lang="en-US" altLang="ja-JP" sz="1400" dirty="0" smtClean="0">
              <a:solidFill>
                <a:prstClr val="black"/>
              </a:solidFill>
            </a:endParaRPr>
          </a:p>
          <a:p>
            <a:r>
              <a:rPr lang="ja-JP" altLang="en-US" sz="1400" dirty="0">
                <a:solidFill>
                  <a:prstClr val="black"/>
                </a:solidFill>
              </a:rPr>
              <a:t>一緒に</a:t>
            </a:r>
            <a:r>
              <a:rPr lang="ja-JP" altLang="en-US" sz="1400" dirty="0" smtClean="0">
                <a:solidFill>
                  <a:prstClr val="black"/>
                </a:solidFill>
              </a:rPr>
              <a:t>水戸の未来を創りましょう。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750751" y="4186004"/>
            <a:ext cx="2741892" cy="9602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79379" y="4522820"/>
            <a:ext cx="2730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solidFill>
                  <a:prstClr val="black"/>
                </a:solidFill>
              </a:rPr>
              <a:t>水戸市</a:t>
            </a:r>
            <a:endParaRPr lang="en-US" altLang="ja-JP" sz="1400" dirty="0" smtClean="0">
              <a:solidFill>
                <a:prstClr val="black"/>
              </a:solidFill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2947192" y="3025916"/>
            <a:ext cx="2330187" cy="1069005"/>
          </a:xfrm>
          <a:prstGeom prst="downArrow">
            <a:avLst>
              <a:gd name="adj1" fmla="val 50000"/>
              <a:gd name="adj2" fmla="val 385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50985" y="3129531"/>
            <a:ext cx="13250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solidFill>
                  <a:prstClr val="black"/>
                </a:solidFill>
              </a:rPr>
              <a:t>プロジェクト</a:t>
            </a:r>
            <a:endParaRPr lang="en-US" altLang="ja-JP" sz="1600" dirty="0" smtClean="0">
              <a:solidFill>
                <a:prstClr val="black"/>
              </a:solidFill>
            </a:endParaRPr>
          </a:p>
          <a:p>
            <a:pPr algn="ctr"/>
            <a:r>
              <a:rPr lang="ja-JP" altLang="en-US" sz="1600" dirty="0" smtClean="0">
                <a:solidFill>
                  <a:prstClr val="black"/>
                </a:solidFill>
              </a:rPr>
              <a:t>実習</a:t>
            </a:r>
            <a:r>
              <a:rPr lang="en-US" altLang="ja-JP" sz="1600" dirty="0" smtClean="0">
                <a:solidFill>
                  <a:prstClr val="black"/>
                </a:solidFill>
              </a:rPr>
              <a:t>D</a:t>
            </a:r>
          </a:p>
          <a:p>
            <a:pPr algn="ctr"/>
            <a:r>
              <a:rPr lang="en-US" altLang="ja-JP" sz="1600" dirty="0" smtClean="0">
                <a:solidFill>
                  <a:prstClr val="black"/>
                </a:solidFill>
              </a:rPr>
              <a:t>Since2014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78799" y="1410412"/>
            <a:ext cx="246221" cy="18883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en-US" altLang="ja-JP" sz="200" dirty="0" smtClean="0">
              <a:solidFill>
                <a:prstClr val="black"/>
              </a:solidFill>
              <a:latin typeface="ＭＳ Ｐゴシック"/>
            </a:endParaRPr>
          </a:p>
          <a:p>
            <a:endParaRPr lang="en-US" altLang="ja-JP" sz="200" dirty="0" smtClean="0">
              <a:solidFill>
                <a:prstClr val="black"/>
              </a:solidFill>
              <a:latin typeface="ＭＳ Ｐゴシック"/>
            </a:endParaRPr>
          </a:p>
        </p:txBody>
      </p:sp>
      <p:sp>
        <p:nvSpPr>
          <p:cNvPr id="14" name="右矢印 13"/>
          <p:cNvSpPr/>
          <p:nvPr/>
        </p:nvSpPr>
        <p:spPr>
          <a:xfrm rot="18617375">
            <a:off x="1897302" y="3160109"/>
            <a:ext cx="1063160" cy="369604"/>
          </a:xfrm>
          <a:prstGeom prst="rightArrow">
            <a:avLst>
              <a:gd name="adj1" fmla="val 50000"/>
              <a:gd name="adj2" fmla="val 504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459600" y="5709681"/>
            <a:ext cx="2294025" cy="8468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9587" y="5763776"/>
            <a:ext cx="22521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solidFill>
                  <a:prstClr val="black"/>
                </a:solidFill>
              </a:rPr>
              <a:t>自分たちが住む世界を、</a:t>
            </a:r>
            <a:endParaRPr lang="en-US" altLang="ja-JP" sz="1400" dirty="0" smtClean="0">
              <a:solidFill>
                <a:prstClr val="black"/>
              </a:solidFill>
            </a:endParaRPr>
          </a:p>
          <a:p>
            <a:pPr algn="ctr"/>
            <a:r>
              <a:rPr lang="ja-JP" altLang="en-US" sz="1400" dirty="0">
                <a:solidFill>
                  <a:prstClr val="black"/>
                </a:solidFill>
              </a:rPr>
              <a:t>実際</a:t>
            </a:r>
            <a:r>
              <a:rPr lang="ja-JP" altLang="en-US" sz="1400" dirty="0" smtClean="0">
                <a:solidFill>
                  <a:prstClr val="black"/>
                </a:solidFill>
              </a:rPr>
              <a:t>に変えていくための</a:t>
            </a:r>
            <a:endParaRPr lang="en-US" altLang="ja-JP" sz="1400" dirty="0" smtClean="0">
              <a:solidFill>
                <a:prstClr val="black"/>
              </a:solidFill>
            </a:endParaRPr>
          </a:p>
          <a:p>
            <a:pPr algn="ctr"/>
            <a:r>
              <a:rPr lang="ja-JP" altLang="en-US" sz="1400" dirty="0">
                <a:solidFill>
                  <a:prstClr val="black"/>
                </a:solidFill>
              </a:rPr>
              <a:t>能動的</a:t>
            </a:r>
            <a:r>
              <a:rPr lang="ja-JP" altLang="en-US" sz="1400" dirty="0" smtClean="0">
                <a:solidFill>
                  <a:prstClr val="black"/>
                </a:solidFill>
              </a:rPr>
              <a:t>な</a:t>
            </a:r>
            <a:r>
              <a:rPr lang="ja-JP" altLang="en-US" sz="1400" dirty="0">
                <a:solidFill>
                  <a:prstClr val="black"/>
                </a:solidFill>
              </a:rPr>
              <a:t>アクション</a:t>
            </a:r>
          </a:p>
        </p:txBody>
      </p:sp>
      <p:sp>
        <p:nvSpPr>
          <p:cNvPr id="22" name="右矢印 21"/>
          <p:cNvSpPr/>
          <p:nvPr/>
        </p:nvSpPr>
        <p:spPr>
          <a:xfrm rot="8225108">
            <a:off x="2176654" y="5125397"/>
            <a:ext cx="624060" cy="51812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3068697" y="5720781"/>
            <a:ext cx="2423946" cy="8468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95345" y="5871498"/>
            <a:ext cx="2415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solidFill>
                  <a:prstClr val="black"/>
                </a:solidFill>
              </a:rPr>
              <a:t>水戸の未来を創造するために</a:t>
            </a:r>
            <a:endParaRPr lang="en-US" altLang="ja-JP" sz="1400" dirty="0" smtClean="0">
              <a:solidFill>
                <a:prstClr val="black"/>
              </a:solidFill>
            </a:endParaRPr>
          </a:p>
          <a:p>
            <a:pPr algn="ctr"/>
            <a:r>
              <a:rPr lang="ja-JP" altLang="en-US" sz="1400" dirty="0" smtClean="0">
                <a:solidFill>
                  <a:prstClr val="black"/>
                </a:solidFill>
              </a:rPr>
              <a:t>自ら「生きた」知識を得ること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59600" y="1330019"/>
            <a:ext cx="14777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00" dirty="0" smtClean="0">
                <a:solidFill>
                  <a:prstClr val="black"/>
                </a:solidFill>
              </a:rPr>
              <a:t>○お題提供者</a:t>
            </a:r>
            <a:endParaRPr lang="en-US" altLang="ja-JP" sz="1300" dirty="0" smtClean="0">
              <a:solidFill>
                <a:prstClr val="black"/>
              </a:solidFill>
            </a:endParaRPr>
          </a:p>
          <a:p>
            <a:pPr algn="ctr"/>
            <a:r>
              <a:rPr lang="ja-JP" altLang="en-US" sz="1300" dirty="0" smtClean="0">
                <a:solidFill>
                  <a:prstClr val="black"/>
                </a:solidFill>
              </a:rPr>
              <a:t>水戸市役所</a:t>
            </a:r>
            <a:endParaRPr lang="en-US" altLang="ja-JP" sz="1300" dirty="0" smtClean="0">
              <a:solidFill>
                <a:prstClr val="black"/>
              </a:solidFill>
            </a:endParaRPr>
          </a:p>
          <a:p>
            <a:pPr algn="ctr"/>
            <a:r>
              <a:rPr lang="ja-JP" altLang="en-US" sz="1300" dirty="0" smtClean="0">
                <a:solidFill>
                  <a:prstClr val="black"/>
                </a:solidFill>
              </a:rPr>
              <a:t>交通政策課</a:t>
            </a:r>
            <a:endParaRPr lang="en-US" altLang="ja-JP" sz="1300" dirty="0" smtClean="0">
              <a:solidFill>
                <a:prstClr val="black"/>
              </a:solidFill>
            </a:endParaRPr>
          </a:p>
          <a:p>
            <a:pPr algn="ctr"/>
            <a:endParaRPr lang="en-US" altLang="ja-JP" sz="1300" dirty="0">
              <a:solidFill>
                <a:prstClr val="black"/>
              </a:solidFill>
            </a:endParaRPr>
          </a:p>
          <a:p>
            <a:pPr algn="ctr"/>
            <a:r>
              <a:rPr lang="ja-JP" altLang="en-US" sz="1300" dirty="0" smtClean="0">
                <a:solidFill>
                  <a:prstClr val="black"/>
                </a:solidFill>
              </a:rPr>
              <a:t>○活動支援者</a:t>
            </a:r>
            <a:endParaRPr lang="en-US" altLang="ja-JP" sz="1300" dirty="0" smtClean="0">
              <a:solidFill>
                <a:prstClr val="black"/>
              </a:solidFill>
            </a:endParaRPr>
          </a:p>
          <a:p>
            <a:pPr algn="ctr"/>
            <a:r>
              <a:rPr lang="ja-JP" altLang="en-US" sz="1300" dirty="0" smtClean="0">
                <a:solidFill>
                  <a:prstClr val="black"/>
                </a:solidFill>
              </a:rPr>
              <a:t>水戸市</a:t>
            </a:r>
            <a:r>
              <a:rPr lang="ja-JP" altLang="en-US" sz="1300" dirty="0">
                <a:solidFill>
                  <a:prstClr val="black"/>
                </a:solidFill>
              </a:rPr>
              <a:t>都市</a:t>
            </a:r>
            <a:r>
              <a:rPr lang="ja-JP" altLang="en-US" sz="1300" dirty="0" smtClean="0">
                <a:solidFill>
                  <a:prstClr val="black"/>
                </a:solidFill>
              </a:rPr>
              <a:t>交通</a:t>
            </a:r>
            <a:endParaRPr lang="en-US" altLang="ja-JP" sz="1300" dirty="0" smtClean="0">
              <a:solidFill>
                <a:prstClr val="black"/>
              </a:solidFill>
            </a:endParaRPr>
          </a:p>
          <a:p>
            <a:pPr algn="ctr"/>
            <a:r>
              <a:rPr lang="ja-JP" altLang="en-US" sz="1300" dirty="0">
                <a:solidFill>
                  <a:prstClr val="black"/>
                </a:solidFill>
              </a:rPr>
              <a:t>戦略</a:t>
            </a:r>
            <a:r>
              <a:rPr lang="ja-JP" altLang="en-US" sz="1300" dirty="0" smtClean="0">
                <a:solidFill>
                  <a:prstClr val="black"/>
                </a:solidFill>
              </a:rPr>
              <a:t>会議（交通事業者、市民、関係行政機関等で組織する協議会）、市民団体など</a:t>
            </a:r>
            <a:endParaRPr lang="en-US" altLang="ja-JP" sz="1300" dirty="0" smtClean="0">
              <a:solidFill>
                <a:prstClr val="black"/>
              </a:solidFill>
            </a:endParaRPr>
          </a:p>
          <a:p>
            <a:pPr algn="ctr"/>
            <a:endParaRPr lang="ja-JP" altLang="en-US" sz="1300" dirty="0" smtClean="0">
              <a:solidFill>
                <a:prstClr val="black"/>
              </a:solidFill>
            </a:endParaRPr>
          </a:p>
        </p:txBody>
      </p:sp>
      <p:sp>
        <p:nvSpPr>
          <p:cNvPr id="29" name="右矢印 28"/>
          <p:cNvSpPr/>
          <p:nvPr/>
        </p:nvSpPr>
        <p:spPr>
          <a:xfrm rot="5400000">
            <a:off x="4464614" y="5198094"/>
            <a:ext cx="444460" cy="51812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1" name="右矢印 30"/>
          <p:cNvSpPr/>
          <p:nvPr/>
        </p:nvSpPr>
        <p:spPr>
          <a:xfrm>
            <a:off x="2069747" y="2060848"/>
            <a:ext cx="520962" cy="44869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47038" y="3831210"/>
            <a:ext cx="145090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00" dirty="0" smtClean="0">
                <a:solidFill>
                  <a:prstClr val="black"/>
                </a:solidFill>
              </a:rPr>
              <a:t>「実践型インターンーシップ」が</a:t>
            </a:r>
            <a:endParaRPr lang="en-US" altLang="ja-JP" sz="1300" dirty="0" smtClean="0">
              <a:solidFill>
                <a:prstClr val="black"/>
              </a:solidFill>
            </a:endParaRPr>
          </a:p>
          <a:p>
            <a:pPr algn="ctr"/>
            <a:r>
              <a:rPr lang="ja-JP" altLang="en-US" sz="1300" dirty="0" smtClean="0">
                <a:solidFill>
                  <a:prstClr val="black"/>
                </a:solidFill>
              </a:rPr>
              <a:t>体験できます！</a:t>
            </a:r>
            <a:endParaRPr lang="en-US" altLang="ja-JP" sz="1300" dirty="0" smtClean="0">
              <a:solidFill>
                <a:prstClr val="black"/>
              </a:solidFill>
            </a:endParaRPr>
          </a:p>
          <a:p>
            <a:pPr algn="ctr"/>
            <a:r>
              <a:rPr lang="ja-JP" altLang="en-US" sz="1300" dirty="0" smtClean="0">
                <a:solidFill>
                  <a:prstClr val="black"/>
                </a:solidFill>
              </a:rPr>
              <a:t>５日間程度の</a:t>
            </a:r>
            <a:endParaRPr lang="en-US" altLang="ja-JP" sz="1300" smtClean="0">
              <a:solidFill>
                <a:prstClr val="black"/>
              </a:solidFill>
            </a:endParaRPr>
          </a:p>
          <a:p>
            <a:pPr algn="ctr"/>
            <a:r>
              <a:rPr lang="ja-JP" altLang="en-US" sz="1300" smtClean="0">
                <a:solidFill>
                  <a:prstClr val="black"/>
                </a:solidFill>
              </a:rPr>
              <a:t>職場</a:t>
            </a:r>
            <a:r>
              <a:rPr lang="ja-JP" altLang="en-US" sz="1300" dirty="0" smtClean="0">
                <a:solidFill>
                  <a:prstClr val="black"/>
                </a:solidFill>
              </a:rPr>
              <a:t>体験付き！</a:t>
            </a:r>
            <a:endParaRPr lang="en-US" altLang="ja-JP" sz="1300" dirty="0" smtClean="0">
              <a:solidFill>
                <a:prstClr val="black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008587" y="5364486"/>
            <a:ext cx="884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black"/>
                </a:solidFill>
              </a:rPr>
              <a:t>自らへ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46747" y="5340349"/>
            <a:ext cx="1029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prstClr val="black"/>
                </a:solidFill>
              </a:rPr>
              <a:t>地域へ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459600" y="1196752"/>
            <a:ext cx="1496061" cy="24455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459601" y="3780231"/>
            <a:ext cx="1614486" cy="12312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724127" y="1009921"/>
            <a:ext cx="3007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prstClr val="black"/>
                </a:solidFill>
              </a:rPr>
              <a:t>例えば、</a:t>
            </a:r>
            <a:endParaRPr lang="en-US" altLang="ja-JP" sz="1400" dirty="0" smtClean="0">
              <a:solidFill>
                <a:prstClr val="black"/>
              </a:solidFill>
            </a:endParaRPr>
          </a:p>
          <a:p>
            <a:r>
              <a:rPr lang="ja-JP" altLang="en-US" sz="1400" dirty="0" smtClean="0">
                <a:solidFill>
                  <a:prstClr val="black"/>
                </a:solidFill>
              </a:rPr>
              <a:t>分かりやすいマップを作ってみる。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5769232" y="1467266"/>
            <a:ext cx="2976949" cy="2129621"/>
            <a:chOff x="5754198" y="1650609"/>
            <a:chExt cx="2976949" cy="212962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198" y="1706065"/>
              <a:ext cx="2976949" cy="2074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7198" y="1650609"/>
              <a:ext cx="783949" cy="820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テキスト ボックス 27"/>
          <p:cNvSpPr txBox="1"/>
          <p:nvPr/>
        </p:nvSpPr>
        <p:spPr>
          <a:xfrm>
            <a:off x="5724045" y="3745448"/>
            <a:ext cx="3007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prstClr val="black"/>
                </a:solidFill>
              </a:rPr>
              <a:t>通学に使いたい乗り物を考えてみる。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326" y="4029632"/>
            <a:ext cx="2051366" cy="7970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テキスト ボックス 29"/>
          <p:cNvSpPr txBox="1"/>
          <p:nvPr/>
        </p:nvSpPr>
        <p:spPr>
          <a:xfrm>
            <a:off x="7060520" y="5930766"/>
            <a:ext cx="18572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prstClr val="black"/>
                </a:solidFill>
              </a:rPr>
              <a:t>学生生活を</a:t>
            </a:r>
            <a:endParaRPr lang="en-US" altLang="ja-JP" sz="1400" dirty="0" smtClean="0">
              <a:solidFill>
                <a:prstClr val="black"/>
              </a:solidFill>
            </a:endParaRPr>
          </a:p>
          <a:p>
            <a:r>
              <a:rPr lang="ja-JP" altLang="en-US" sz="1400" dirty="0" smtClean="0">
                <a:solidFill>
                  <a:prstClr val="black"/>
                </a:solidFill>
              </a:rPr>
              <a:t>豊かにする可能性は</a:t>
            </a:r>
            <a:endParaRPr lang="en-US" altLang="ja-JP" sz="1400" dirty="0" smtClean="0">
              <a:solidFill>
                <a:prstClr val="black"/>
              </a:solidFill>
            </a:endParaRPr>
          </a:p>
          <a:p>
            <a:r>
              <a:rPr lang="ja-JP" altLang="en-US" sz="1400" dirty="0" smtClean="0">
                <a:solidFill>
                  <a:prstClr val="black"/>
                </a:solidFill>
              </a:rPr>
              <a:t>無限大！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800" y="4880985"/>
            <a:ext cx="1305264" cy="1006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25" y="4048927"/>
            <a:ext cx="829416" cy="7777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814" y="4911514"/>
            <a:ext cx="1436948" cy="17035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xfrm>
            <a:off x="8673944" y="6432550"/>
            <a:ext cx="408001" cy="365125"/>
          </a:xfrm>
        </p:spPr>
        <p:txBody>
          <a:bodyPr/>
          <a:lstStyle/>
          <a:p>
            <a:fld id="{24EAD85C-D5AB-4794-9E1D-24746D12EE20}" type="slidenum">
              <a:rPr lang="ja-JP" altLang="en-US" sz="2400" smtClean="0">
                <a:solidFill>
                  <a:prstClr val="black"/>
                </a:solidFill>
              </a:rPr>
              <a:pPr/>
              <a:t>2</a:t>
            </a:fld>
            <a:endParaRPr lang="ja-JP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2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233</Words>
  <Application>Microsoft Office PowerPoint</Application>
  <PresentationFormat>画面に合わせる (4:3)</PresentationFormat>
  <Paragraphs>52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72</cp:revision>
  <cp:lastPrinted>2016-03-17T11:01:33Z</cp:lastPrinted>
  <dcterms:created xsi:type="dcterms:W3CDTF">2016-03-11T08:13:18Z</dcterms:created>
  <dcterms:modified xsi:type="dcterms:W3CDTF">2018-03-28T09:51:32Z</dcterms:modified>
</cp:coreProperties>
</file>